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ukta Light" panose="020B0604020202020204" charset="0"/>
      <p:regular r:id="rId17"/>
    </p:embeddedFont>
    <p:embeddedFont>
      <p:font typeface="Prompt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6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d0e54cebe6ac2a21" providerId="LiveId" clId="{7272D5BE-BF11-4FE9-951D-FF856D63514B}"/>
    <pc:docChg chg="modSld">
      <pc:chgData name="" userId="d0e54cebe6ac2a21" providerId="LiveId" clId="{7272D5BE-BF11-4FE9-951D-FF856D63514B}" dt="2025-12-14T02:23:00.526" v="23" actId="207"/>
      <pc:docMkLst>
        <pc:docMk/>
      </pc:docMkLst>
      <pc:sldChg chg="addSp modSp">
        <pc:chgData name="" userId="d0e54cebe6ac2a21" providerId="LiveId" clId="{7272D5BE-BF11-4FE9-951D-FF856D63514B}" dt="2025-12-14T02:23:00.526" v="23" actId="207"/>
        <pc:sldMkLst>
          <pc:docMk/>
          <pc:sldMk cId="0" sldId="256"/>
        </pc:sldMkLst>
        <pc:spChg chg="add mod">
          <ac:chgData name="" userId="d0e54cebe6ac2a21" providerId="LiveId" clId="{7272D5BE-BF11-4FE9-951D-FF856D63514B}" dt="2025-12-14T02:23:00.526" v="23" actId="207"/>
          <ac:spMkLst>
            <pc:docMk/>
            <pc:sldMk cId="0" sldId="256"/>
            <ac:spMk id="8" creationId="{BE6F2F23-5FCE-46E3-91F8-B4BB0555272D}"/>
          </ac:spMkLst>
        </pc:spChg>
      </pc:sldChg>
      <pc:sldChg chg="addSp modSp">
        <pc:chgData name="" userId="d0e54cebe6ac2a21" providerId="LiveId" clId="{7272D5BE-BF11-4FE9-951D-FF856D63514B}" dt="2025-12-14T02:22:49.681" v="22" actId="207"/>
        <pc:sldMkLst>
          <pc:docMk/>
          <pc:sldMk cId="0" sldId="260"/>
        </pc:sldMkLst>
        <pc:spChg chg="add mod">
          <ac:chgData name="" userId="d0e54cebe6ac2a21" providerId="LiveId" clId="{7272D5BE-BF11-4FE9-951D-FF856D63514B}" dt="2025-12-14T02:22:49.681" v="22" actId="207"/>
          <ac:spMkLst>
            <pc:docMk/>
            <pc:sldMk cId="0" sldId="260"/>
            <ac:spMk id="18" creationId="{00FC0488-9EF3-4176-9F0B-181AB611097C}"/>
          </ac:spMkLst>
        </pc:spChg>
      </pc:sldChg>
      <pc:sldChg chg="addSp modSp">
        <pc:chgData name="" userId="d0e54cebe6ac2a21" providerId="LiveId" clId="{7272D5BE-BF11-4FE9-951D-FF856D63514B}" dt="2025-12-14T02:22:37.488" v="21" actId="207"/>
        <pc:sldMkLst>
          <pc:docMk/>
          <pc:sldMk cId="0" sldId="262"/>
        </pc:sldMkLst>
        <pc:spChg chg="add mod">
          <ac:chgData name="" userId="d0e54cebe6ac2a21" providerId="LiveId" clId="{7272D5BE-BF11-4FE9-951D-FF856D63514B}" dt="2025-12-14T02:22:37.488" v="21" actId="207"/>
          <ac:spMkLst>
            <pc:docMk/>
            <pc:sldMk cId="0" sldId="262"/>
            <ac:spMk id="16" creationId="{DBFE5D0F-22D1-49B1-B552-106A240675AE}"/>
          </ac:spMkLst>
        </pc:spChg>
      </pc:sldChg>
      <pc:sldChg chg="addSp delSp modSp">
        <pc:chgData name="" userId="d0e54cebe6ac2a21" providerId="LiveId" clId="{7272D5BE-BF11-4FE9-951D-FF856D63514B}" dt="2025-12-14T02:22:25.661" v="20" actId="207"/>
        <pc:sldMkLst>
          <pc:docMk/>
          <pc:sldMk cId="0" sldId="264"/>
        </pc:sldMkLst>
        <pc:spChg chg="add mod">
          <ac:chgData name="" userId="d0e54cebe6ac2a21" providerId="LiveId" clId="{7272D5BE-BF11-4FE9-951D-FF856D63514B}" dt="2025-12-14T02:22:25.661" v="20" actId="207"/>
          <ac:spMkLst>
            <pc:docMk/>
            <pc:sldMk cId="0" sldId="264"/>
            <ac:spMk id="18" creationId="{CDB33D58-B0B9-4370-AE1C-E6C135DE4CEB}"/>
          </ac:spMkLst>
        </pc:spChg>
        <pc:spChg chg="add del">
          <ac:chgData name="" userId="d0e54cebe6ac2a21" providerId="LiveId" clId="{7272D5BE-BF11-4FE9-951D-FF856D63514B}" dt="2025-12-14T02:22:19.334" v="19"/>
          <ac:spMkLst>
            <pc:docMk/>
            <pc:sldMk cId="0" sldId="264"/>
            <ac:spMk id="19" creationId="{55375CD4-0B51-4954-910C-DE0A15B20394}"/>
          </ac:spMkLst>
        </pc:spChg>
      </pc:sldChg>
      <pc:sldChg chg="addSp modSp">
        <pc:chgData name="" userId="d0e54cebe6ac2a21" providerId="LiveId" clId="{7272D5BE-BF11-4FE9-951D-FF856D63514B}" dt="2025-12-14T02:22:00.100" v="17" actId="207"/>
        <pc:sldMkLst>
          <pc:docMk/>
          <pc:sldMk cId="0" sldId="265"/>
        </pc:sldMkLst>
        <pc:spChg chg="add mod">
          <ac:chgData name="" userId="d0e54cebe6ac2a21" providerId="LiveId" clId="{7272D5BE-BF11-4FE9-951D-FF856D63514B}" dt="2025-12-14T02:22:00.100" v="17" actId="207"/>
          <ac:spMkLst>
            <pc:docMk/>
            <pc:sldMk cId="0" sldId="265"/>
            <ac:spMk id="13" creationId="{61A93E02-D2CB-4BED-966D-EDD892FCA2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01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svg"/><Relationship Id="rId5" Type="http://schemas.openxmlformats.org/officeDocument/2006/relationships/image" Target="../media/image19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056567"/>
            <a:ext cx="952333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MaxLang Compiler - Project Report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841069"/>
            <a:ext cx="5820728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Maximum Finder Language</a:t>
            </a:r>
            <a:endParaRPr lang="en-US" sz="3450" dirty="0"/>
          </a:p>
        </p:txBody>
      </p:sp>
      <p:sp>
        <p:nvSpPr>
          <p:cNvPr id="4" name="Text 2"/>
          <p:cNvSpPr/>
          <p:nvPr/>
        </p:nvSpPr>
        <p:spPr>
          <a:xfrm>
            <a:off x="864037" y="37598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Presented by: Muhammad Muneeb (2312160) &amp; Abdul Wasay Tabba (2312144)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3257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Course: Compiler Construction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1052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Instructor: Syed Sajjad Raza Abidi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77798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Date: December 14, 2024</a:t>
            </a:r>
            <a:endParaRPr lang="en-US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F2F23-5FCE-46E3-91F8-B4BB0555272D}"/>
              </a:ext>
            </a:extLst>
          </p:cNvPr>
          <p:cNvSpPr/>
          <p:nvPr/>
        </p:nvSpPr>
        <p:spPr>
          <a:xfrm>
            <a:off x="12850586" y="7707086"/>
            <a:ext cx="1665514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05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471" y="3148251"/>
            <a:ext cx="10342602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Work: Expanding MaxLang Capabilities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71" y="4031218"/>
            <a:ext cx="4395073" cy="8256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28807" y="5063252"/>
            <a:ext cx="3625096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Language Extension: Basic Math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928807" y="5473779"/>
            <a:ext cx="398240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Introduce a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min() function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and comprehensive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comparison operators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(e.g., &lt;, &gt;, ==, !=) to enhance MaxLang's expressive power.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7544" y="4031218"/>
            <a:ext cx="4395192" cy="8256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3880" y="5063252"/>
            <a:ext cx="322302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Flow: If-Else &amp; Loops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5323880" y="5473779"/>
            <a:ext cx="3982522" cy="1321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Integrate fundamental control flow structures: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If-Else statements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conditional execution and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Loop constructs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(e.g., While, For) for iterative processes.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2737" y="4031218"/>
            <a:ext cx="4395073" cy="82569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9072" y="5063252"/>
            <a:ext cx="3720227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Optimization: LLVM IR Generation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9719072" y="5473779"/>
            <a:ext cx="3982403" cy="1981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LLVM IR (Intermediate Representation) Code Generation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This would allow MaxLang programs to be optimized by LLVM's powerful backend and potentially compiled to native machine code, significantly improving performance.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A93E02-D2CB-4BED-966D-EDD892FCA269}"/>
              </a:ext>
            </a:extLst>
          </p:cNvPr>
          <p:cNvSpPr/>
          <p:nvPr/>
        </p:nvSpPr>
        <p:spPr>
          <a:xfrm>
            <a:off x="12850586" y="7707086"/>
            <a:ext cx="1665514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9529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Summary: The MaxLang Vision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3717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MaxLang Compiler project delivers a robust, domain-specific language (DSL) designed for efficiently identifying maximum values among integers. This compiler fully implements the four critical phases of compilation: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99502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Lexical Analysis: Breaking down source code into tokens.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47639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Syntax Analysis: Constructing a structured representation (AST).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95776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Semantic Analysis: Ensuring logical and type correctness.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643913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Interpretation: Executing the program directly from the AST.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79" y="377309"/>
            <a:ext cx="8159829" cy="381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Objectives: Foundations of Learning &amp; Success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80179" y="1101328"/>
            <a:ext cx="182939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Learning Goals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80179" y="1467207"/>
            <a:ext cx="6667738" cy="658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primary objective was to gain a profound understanding of compiler design principles, focusing on the intricate interactions between each phase. We also aimed to master robust error handling and recovery mechanisms, crucial for practical compiler development.</a:t>
            </a:r>
            <a:endParaRPr lang="en-US" sz="10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79" y="2279809"/>
            <a:ext cx="6667738" cy="66677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0103" y="1101328"/>
            <a:ext cx="1829395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Success Criteria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490103" y="1467207"/>
            <a:ext cx="666773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100% Test Pass Rate: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Ensuring flawless execution across all defined test cases.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0103" y="1734622"/>
            <a:ext cx="6667738" cy="219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Robust Error Recovery: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compiler must gracefully handle errors without premature termination.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90103" y="2002036"/>
            <a:ext cx="6667738" cy="4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Comprehensive Documentation: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Providing clear and thorough explanations of the compiler's architecture and functionality.</a:t>
            </a:r>
            <a:endParaRPr lang="en-US" sz="10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0103" y="2595205"/>
            <a:ext cx="6667738" cy="666773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448" y="418386"/>
            <a:ext cx="7216021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MaxLang Design: Core Features &amp; Grammar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32448" y="1221224"/>
            <a:ext cx="2028706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Language Features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32448" y="1626870"/>
            <a:ext cx="729388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Integer Variables: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Support for standard integer data types.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2448" y="1923455"/>
            <a:ext cx="729388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max(a,b) Function: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central function for finding the maximum of two integer expressions.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32448" y="2220039"/>
            <a:ext cx="729388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Arithmetic Operations: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Basic operations (addition, subtraction, multiplication, division).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32448" y="2516624"/>
            <a:ext cx="7293888" cy="243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Print Statements: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displaying output to the console.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32448" y="2912031"/>
            <a:ext cx="2028706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Grammar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532448" y="3317677"/>
            <a:ext cx="7293888" cy="486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MaxLang grammar is meticulously designed to be </a:t>
            </a: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LL(1) parseable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ensuring efficient and deterministic top-down parsing without backtracking.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8205192" y="1221224"/>
            <a:ext cx="262032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 1: Basic Maximum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8205192" y="1645920"/>
            <a:ext cx="5900261" cy="1444943"/>
          </a:xfrm>
          <a:prstGeom prst="roundRect">
            <a:avLst>
              <a:gd name="adj" fmla="val 4423"/>
            </a:avLst>
          </a:prstGeom>
          <a:solidFill>
            <a:srgbClr val="181930"/>
          </a:solidFill>
          <a:ln/>
        </p:spPr>
      </p:sp>
      <p:sp>
        <p:nvSpPr>
          <p:cNvPr id="12" name="Shape 10"/>
          <p:cNvSpPr/>
          <p:nvPr/>
        </p:nvSpPr>
        <p:spPr>
          <a:xfrm>
            <a:off x="8197691" y="1645920"/>
            <a:ext cx="5915263" cy="1444943"/>
          </a:xfrm>
          <a:prstGeom prst="roundRect">
            <a:avLst>
              <a:gd name="adj" fmla="val 1580"/>
            </a:avLst>
          </a:prstGeom>
          <a:solidFill>
            <a:srgbClr val="181930"/>
          </a:solidFill>
          <a:ln/>
        </p:spPr>
      </p:sp>
      <p:sp>
        <p:nvSpPr>
          <p:cNvPr id="13" name="Text 11"/>
          <p:cNvSpPr/>
          <p:nvPr/>
        </p:nvSpPr>
        <p:spPr>
          <a:xfrm>
            <a:off x="8349734" y="1759982"/>
            <a:ext cx="5611178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int a = 10;
int b = 20;
int c = max(a, b);
print c; // Expected: 20
</a:t>
            </a:r>
            <a:endParaRPr lang="en-US" sz="11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192" y="3261955"/>
            <a:ext cx="5900261" cy="59002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8383" y="876776"/>
            <a:ext cx="7900035" cy="987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1: Lexical Analysis - Tokenizing the Source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108383" y="2130504"/>
            <a:ext cx="3861197" cy="3437453"/>
          </a:xfrm>
          <a:prstGeom prst="roundRect">
            <a:avLst>
              <a:gd name="adj" fmla="val 319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085523" y="2130504"/>
            <a:ext cx="91440" cy="3437453"/>
          </a:xfrm>
          <a:prstGeom prst="roundRect">
            <a:avLst>
              <a:gd name="adj" fmla="val 81626"/>
            </a:avLst>
          </a:prstGeom>
          <a:solidFill>
            <a:srgbClr val="A95B95"/>
          </a:solidFill>
          <a:ln/>
        </p:spPr>
      </p:sp>
      <p:sp>
        <p:nvSpPr>
          <p:cNvPr id="6" name="Text 3"/>
          <p:cNvSpPr/>
          <p:nvPr/>
        </p:nvSpPr>
        <p:spPr>
          <a:xfrm>
            <a:off x="6377464" y="2331006"/>
            <a:ext cx="2749748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Strategy: Hand-Coded Lexer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77464" y="2684264"/>
            <a:ext cx="3391614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implemented a custom, hand-coded lexer for precise control and optimization over token recognition. This approach allowed for fine-grained handling of language specifics.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10147221" y="2130504"/>
            <a:ext cx="3861197" cy="3437453"/>
          </a:xfrm>
          <a:prstGeom prst="roundRect">
            <a:avLst>
              <a:gd name="adj" fmla="val 3192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24361" y="2130504"/>
            <a:ext cx="91440" cy="3437453"/>
          </a:xfrm>
          <a:prstGeom prst="roundRect">
            <a:avLst>
              <a:gd name="adj" fmla="val 81626"/>
            </a:avLst>
          </a:prstGeom>
          <a:solidFill>
            <a:srgbClr val="A95B95"/>
          </a:solidFill>
          <a:ln/>
        </p:spPr>
      </p:sp>
      <p:sp>
        <p:nvSpPr>
          <p:cNvPr id="10" name="Text 7"/>
          <p:cNvSpPr/>
          <p:nvPr/>
        </p:nvSpPr>
        <p:spPr>
          <a:xfrm>
            <a:off x="10416302" y="2331006"/>
            <a:ext cx="236041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Features: Rich Token Set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416302" y="2684264"/>
            <a:ext cx="3391614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Over </a:t>
            </a: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15 distinct token types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recognized, including keywords, identifiers, operators, and literals.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10416302" y="3599378"/>
            <a:ext cx="3391614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Position Tracking: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Every token maintains its line and column information for accurate error reporting.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10416302" y="4514493"/>
            <a:ext cx="3391614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Whitespace &amp; Comments: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Efficiently skips whitespace and single-line/multi-line comments.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6108383" y="5745599"/>
            <a:ext cx="3861197" cy="1607225"/>
          </a:xfrm>
          <a:prstGeom prst="roundRect">
            <a:avLst>
              <a:gd name="adj" fmla="val 6827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085523" y="5745599"/>
            <a:ext cx="91440" cy="1607225"/>
          </a:xfrm>
          <a:prstGeom prst="roundRect">
            <a:avLst>
              <a:gd name="adj" fmla="val 81626"/>
            </a:avLst>
          </a:prstGeom>
          <a:solidFill>
            <a:srgbClr val="A95B95"/>
          </a:solidFill>
          <a:ln/>
        </p:spPr>
      </p:sp>
      <p:sp>
        <p:nvSpPr>
          <p:cNvPr id="16" name="Text 13"/>
          <p:cNvSpPr/>
          <p:nvPr/>
        </p:nvSpPr>
        <p:spPr>
          <a:xfrm>
            <a:off x="6377464" y="5946100"/>
            <a:ext cx="2326124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Complexity: Linear Time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377464" y="6299359"/>
            <a:ext cx="3391614" cy="852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lexical analysis phase operates with a time complexity of </a:t>
            </a: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O(n)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ensuring performance scales linearly with the input program size.</a:t>
            </a:r>
            <a:endParaRPr lang="en-US" sz="13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FC0488-9EF3-4176-9F0B-181AB611097C}"/>
              </a:ext>
            </a:extLst>
          </p:cNvPr>
          <p:cNvSpPr/>
          <p:nvPr/>
        </p:nvSpPr>
        <p:spPr>
          <a:xfrm>
            <a:off x="12850586" y="7707086"/>
            <a:ext cx="1665514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741" y="464939"/>
            <a:ext cx="8011001" cy="469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2: Syntax Analysis - Building the AST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91741" y="1357313"/>
            <a:ext cx="344174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Parser Type: Recursive Descent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91741" y="1808202"/>
            <a:ext cx="790313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MaxLang employs a </a:t>
            </a: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Recursive Descent Parser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a top-down parsing technique that aligns well with our LL(1) grammar. Each grammar rule is typically implemented as a dedicated function.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1741" y="2518291"/>
            <a:ext cx="344531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Structure: Abstract Syntax Tree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91741" y="2969181"/>
            <a:ext cx="790313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parser's output is a well-formed </a:t>
            </a: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Abstract Syntax Tree (AST)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This hierarchical representation captures the syntactic structure of the program, forming the basis for subsequent compiler phases.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8914924" y="1357313"/>
            <a:ext cx="4444722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Feature: Panic-Mode Error Recovery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914924" y="1808202"/>
            <a:ext cx="5131237" cy="1082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enhance user experience, our parser implements </a:t>
            </a: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panic-mode error recovery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Instead of halting at the first syntax error, it attempts to resynchronize and continue parsing, reporting multiple errors in a single pass.</a:t>
            </a:r>
            <a:endParaRPr lang="en-US" sz="13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924" y="3080385"/>
            <a:ext cx="5131237" cy="51312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595" y="701516"/>
            <a:ext cx="13105209" cy="1210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3: Semantic Analysis - Ensuring Meaning &amp; Correctness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2165152" y="3727133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Symbol Table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62595" y="4160401"/>
            <a:ext cx="3823454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central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Symbol Table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implemented using hash maps, stores information about all declared identifiers. This table is crucial for resolving names and checking scope.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1818" y="2347674"/>
            <a:ext cx="4586764" cy="458676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637" y="4201894"/>
            <a:ext cx="325993" cy="3259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5408" y="2498765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 Checking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935408" y="2932033"/>
            <a:ext cx="393239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semantic analyzer rigorously performs </a:t>
            </a: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type checking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ensuring that all operations are applied to compatible integer types and preventing common programming errors.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818" y="2347674"/>
            <a:ext cx="4586764" cy="458676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1796" y="3246418"/>
            <a:ext cx="325993" cy="3259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5408" y="4955500"/>
            <a:ext cx="242089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Scope Management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9935408" y="5388769"/>
            <a:ext cx="393239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Scope management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ensures that variables are accessed within their defined visibility rules, preventing unauthorized access and maintaining program integrity.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1818" y="2347674"/>
            <a:ext cx="4586764" cy="458676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03760" y="5985570"/>
            <a:ext cx="325993" cy="32599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62595" y="7179469"/>
            <a:ext cx="13105209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phase validates the program's logical consistency and adherence to MaxLang's rules, bridging the gap between syntax and executable meaning.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E5D0F-22D1-49B1-B552-106A240675AE}"/>
              </a:ext>
            </a:extLst>
          </p:cNvPr>
          <p:cNvSpPr/>
          <p:nvPr/>
        </p:nvSpPr>
        <p:spPr>
          <a:xfrm>
            <a:off x="12850586" y="7707086"/>
            <a:ext cx="1665514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8518" y="415290"/>
            <a:ext cx="951261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Phase 4: Interpretation - Executing the MaxLang Program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528518" y="1212175"/>
            <a:ext cx="3291483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Method: Tree-Walking Interpreter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28518" y="1614726"/>
            <a:ext cx="6602492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MaxLang utilizes a </a:t>
            </a: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tree-walking interpreter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 This method directly traverses the Abstract Syntax Tree (AST), executing operations and statements as it encounters them, without generating intermediate bytecode or machine code.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8" y="2509718"/>
            <a:ext cx="6602492" cy="66024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07010" y="1212175"/>
            <a:ext cx="434328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Function: Direct Evaluation &amp; Runtime Errors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07010" y="1614726"/>
            <a:ext cx="6602492" cy="725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interpreter directly evaluates expressions and statements on the fly. It also incorporates </a:t>
            </a:r>
            <a:r>
              <a:rPr lang="en-US" sz="11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runtime error handling</a:t>
            </a:r>
            <a:r>
              <a:rPr lang="en-US" sz="11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catching issues like division by zero or undefined variable access, and providing informative error messages.</a:t>
            </a:r>
            <a:endParaRPr lang="en-US" sz="11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010" y="2509718"/>
            <a:ext cx="6602492" cy="66024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69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3504367"/>
            <a:ext cx="8877657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Implementation Challenges &amp; Solutions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27115" y="4704636"/>
            <a:ext cx="6484144" cy="2617470"/>
          </a:xfrm>
          <a:prstGeom prst="roundRect">
            <a:avLst>
              <a:gd name="adj" fmla="val 419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27115" y="4681776"/>
            <a:ext cx="6484144" cy="91440"/>
          </a:xfrm>
          <a:prstGeom prst="roundRect">
            <a:avLst>
              <a:gd name="adj" fmla="val 95430"/>
            </a:avLst>
          </a:prstGeom>
          <a:solidFill>
            <a:srgbClr val="A95B95"/>
          </a:solidFill>
          <a:ln/>
        </p:spPr>
      </p:sp>
      <p:sp>
        <p:nvSpPr>
          <p:cNvPr id="6" name="Shape 3"/>
          <p:cNvSpPr/>
          <p:nvPr/>
        </p:nvSpPr>
        <p:spPr>
          <a:xfrm>
            <a:off x="3657540" y="4393049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A95B95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44469" y="4579977"/>
            <a:ext cx="249317" cy="24931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7739" y="5223986"/>
            <a:ext cx="2453759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Memory Management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57739" y="5637133"/>
            <a:ext cx="602289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Challenge: Preventing memory leaks and managing the lifecycle of dynamically allocated AST nodes.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957739" y="6426637"/>
            <a:ext cx="602289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Solution: Employed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std::unique_ptr (Smart Pointers)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for automatic memory deallocation, adhering to RAII principles.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7419023" y="4704636"/>
            <a:ext cx="6484263" cy="2617470"/>
          </a:xfrm>
          <a:prstGeom prst="roundRect">
            <a:avLst>
              <a:gd name="adj" fmla="val 4192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7419023" y="4681776"/>
            <a:ext cx="6484263" cy="91440"/>
          </a:xfrm>
          <a:prstGeom prst="roundRect">
            <a:avLst>
              <a:gd name="adj" fmla="val 95430"/>
            </a:avLst>
          </a:prstGeom>
          <a:solidFill>
            <a:srgbClr val="A95B95"/>
          </a:solidFill>
          <a:ln/>
        </p:spPr>
      </p:sp>
      <p:sp>
        <p:nvSpPr>
          <p:cNvPr id="13" name="Shape 9"/>
          <p:cNvSpPr/>
          <p:nvPr/>
        </p:nvSpPr>
        <p:spPr>
          <a:xfrm>
            <a:off x="10349448" y="4393049"/>
            <a:ext cx="623292" cy="623292"/>
          </a:xfrm>
          <a:prstGeom prst="roundRect">
            <a:avLst>
              <a:gd name="adj" fmla="val 146705"/>
            </a:avLst>
          </a:prstGeom>
          <a:solidFill>
            <a:srgbClr val="A95B9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6376" y="4579977"/>
            <a:ext cx="249317" cy="24931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49647" y="5223986"/>
            <a:ext cx="2445663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Operator Precedence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649647" y="5637133"/>
            <a:ext cx="6023015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Challenge: Correctly parsing expressions with multiple operators and varying precedence levels (e.g., multiplication before addition).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649647" y="6426637"/>
            <a:ext cx="6023015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Solution: Implemented </a:t>
            </a:r>
            <a:r>
              <a:rPr lang="en-US" sz="16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hierarchical parsing functions</a:t>
            </a: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where lower-precedence operators invoke higher-precedence parsing functions.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B33D58-B0B9-4370-AE1C-E6C135DE4CEB}"/>
              </a:ext>
            </a:extLst>
          </p:cNvPr>
          <p:cNvSpPr/>
          <p:nvPr/>
        </p:nvSpPr>
        <p:spPr>
          <a:xfrm>
            <a:off x="12850586" y="7707086"/>
            <a:ext cx="1665514" cy="395049"/>
          </a:xfrm>
          <a:prstGeom prst="rect">
            <a:avLst/>
          </a:prstGeom>
          <a:solidFill>
            <a:schemeClr val="bg2">
              <a:lumMod val="10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978</Words>
  <Application>Microsoft Office PowerPoint</Application>
  <PresentationFormat>Custom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Mukta Light</vt:lpstr>
      <vt:lpstr>Consolas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Mir Muneeb Pardar</cp:lastModifiedBy>
  <cp:revision>1</cp:revision>
  <dcterms:created xsi:type="dcterms:W3CDTF">2025-12-14T02:17:51Z</dcterms:created>
  <dcterms:modified xsi:type="dcterms:W3CDTF">2025-12-14T02:23:38Z</dcterms:modified>
</cp:coreProperties>
</file>